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1" r:id="rId4"/>
    <p:sldId id="257" r:id="rId5"/>
    <p:sldId id="258" r:id="rId6"/>
    <p:sldId id="271" r:id="rId7"/>
    <p:sldId id="268" r:id="rId8"/>
    <p:sldId id="272" r:id="rId9"/>
    <p:sldId id="273" r:id="rId10"/>
    <p:sldId id="274" r:id="rId11"/>
    <p:sldId id="275" r:id="rId12"/>
    <p:sldId id="259" r:id="rId13"/>
    <p:sldId id="263" r:id="rId14"/>
    <p:sldId id="269" r:id="rId15"/>
    <p:sldId id="270" r:id="rId16"/>
  </p:sldIdLst>
  <p:sldSz cx="18288000" cy="10287000"/>
  <p:notesSz cx="6858000" cy="9144000"/>
  <p:embeddedFontLst>
    <p:embeddedFont>
      <p:font typeface="Agrandir Wide" panose="020B0604020202020204" charset="0"/>
      <p:regular r:id="rId17"/>
    </p:embeddedFont>
    <p:embeddedFont>
      <p:font typeface="Agrandir Wide Bold" panose="020B0604020202020204" charset="0"/>
      <p:regular r:id="rId18"/>
    </p:embeddedFont>
    <p:embeddedFont>
      <p:font typeface="Arial Nova" panose="020B0504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22" autoAdjust="0"/>
  </p:normalViewPr>
  <p:slideViewPr>
    <p:cSldViewPr>
      <p:cViewPr varScale="1">
        <p:scale>
          <a:sx n="50" d="100"/>
          <a:sy n="50" d="100"/>
        </p:scale>
        <p:origin x="912" y="-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://linkedin.com/in/shivamgupta-d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4.sv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4.sv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9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jpeg"/><Relationship Id="rId7" Type="http://schemas.openxmlformats.org/officeDocument/2006/relationships/image" Target="../media/image13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19.svg"/><Relationship Id="rId10" Type="http://schemas.openxmlformats.org/officeDocument/2006/relationships/image" Target="../media/image11.sv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2.jpe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4.sv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5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9.svg"/><Relationship Id="rId12" Type="http://schemas.openxmlformats.org/officeDocument/2006/relationships/image" Target="../media/image2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24.sv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4.sv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329EBBAA-845B-EFA7-D132-F5C640B1EFA3}"/>
              </a:ext>
            </a:extLst>
          </p:cNvPr>
          <p:cNvSpPr/>
          <p:nvPr/>
        </p:nvSpPr>
        <p:spPr>
          <a:xfrm rot="20403086">
            <a:off x="4146292" y="7916713"/>
            <a:ext cx="8348785" cy="2285648"/>
          </a:xfrm>
          <a:custGeom>
            <a:avLst/>
            <a:gdLst/>
            <a:ahLst/>
            <a:cxnLst/>
            <a:rect l="l" t="t" r="r" b="b"/>
            <a:pathLst>
              <a:path w="8943284" h="2682985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8717495" y="435628"/>
            <a:ext cx="9262881" cy="9415745"/>
            <a:chOff x="0" y="0"/>
            <a:chExt cx="12350508" cy="125543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9339" b="9339"/>
            <a:stretch>
              <a:fillRect/>
            </a:stretch>
          </p:blipFill>
          <p:spPr>
            <a:xfrm>
              <a:off x="0" y="0"/>
              <a:ext cx="12350508" cy="12554326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7" name="Group 7"/>
          <p:cNvGrpSpPr/>
          <p:nvPr/>
        </p:nvGrpSpPr>
        <p:grpSpPr>
          <a:xfrm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146E8C-5E70-ED46-D551-6BDA368A0F45}"/>
              </a:ext>
            </a:extLst>
          </p:cNvPr>
          <p:cNvGrpSpPr/>
          <p:nvPr/>
        </p:nvGrpSpPr>
        <p:grpSpPr>
          <a:xfrm>
            <a:off x="307624" y="1638300"/>
            <a:ext cx="8541408" cy="6458946"/>
            <a:chOff x="292384" y="2091380"/>
            <a:chExt cx="8246518" cy="6562771"/>
          </a:xfrm>
        </p:grpSpPr>
        <p:grpSp>
          <p:nvGrpSpPr>
            <p:cNvPr id="4" name="Group 4"/>
            <p:cNvGrpSpPr/>
            <p:nvPr/>
          </p:nvGrpSpPr>
          <p:grpSpPr>
            <a:xfrm>
              <a:off x="292384" y="2091380"/>
              <a:ext cx="8246518" cy="6557320"/>
              <a:chOff x="0" y="0"/>
              <a:chExt cx="10995357" cy="6651894"/>
            </a:xfrm>
          </p:grpSpPr>
          <p:sp>
            <p:nvSpPr>
              <p:cNvPr id="5" name="AutoShape 5"/>
              <p:cNvSpPr/>
              <p:nvPr/>
            </p:nvSpPr>
            <p:spPr>
              <a:xfrm>
                <a:off x="0" y="0"/>
                <a:ext cx="10995357" cy="6651894"/>
              </a:xfrm>
              <a:prstGeom prst="rect">
                <a:avLst/>
              </a:prstGeom>
              <a:solidFill>
                <a:srgbClr val="27F46A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H="1">
              <a:off x="572438" y="2624755"/>
              <a:ext cx="738217" cy="738217"/>
            </a:xfrm>
            <a:custGeom>
              <a:avLst/>
              <a:gdLst/>
              <a:ahLst/>
              <a:cxnLst/>
              <a:rect l="l" t="t" r="r" b="b"/>
              <a:pathLst>
                <a:path w="738217" h="738217">
                  <a:moveTo>
                    <a:pt x="738218" y="0"/>
                  </a:moveTo>
                  <a:lnTo>
                    <a:pt x="0" y="0"/>
                  </a:lnTo>
                  <a:lnTo>
                    <a:pt x="0" y="738217"/>
                  </a:lnTo>
                  <a:lnTo>
                    <a:pt x="738218" y="738217"/>
                  </a:lnTo>
                  <a:lnTo>
                    <a:pt x="73821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22864" y="2847077"/>
              <a:ext cx="7848192" cy="3604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9200"/>
                </a:lnSpc>
              </a:pPr>
              <a:r>
                <a:rPr lang="en-US" sz="8000" b="1" dirty="0">
                  <a:solidFill>
                    <a:srgbClr val="141414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SPOTIFY ANALYSIS PROJECT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27610" y="7993457"/>
              <a:ext cx="4648200" cy="6606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600"/>
                </a:lnSpc>
              </a:pPr>
              <a:r>
                <a:rPr lang="en-US" sz="3600" b="1" spc="-32" dirty="0">
                  <a:solidFill>
                    <a:srgbClr val="141414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By Shivam Gupta</a:t>
              </a:r>
            </a:p>
            <a:p>
              <a:pPr algn="l">
                <a:lnSpc>
                  <a:spcPts val="1600"/>
                </a:lnSpc>
              </a:pPr>
              <a:endParaRPr lang="en-US" sz="3600" b="1" spc="-32" dirty="0">
                <a:solidFill>
                  <a:srgbClr val="141414"/>
                </a:solidFill>
                <a:latin typeface="Agrandir Wide"/>
                <a:ea typeface="Agrandir Wide"/>
                <a:cs typeface="Agrandir Wide"/>
                <a:sym typeface="Agrandir Wide"/>
              </a:endParaRPr>
            </a:p>
            <a:p>
              <a:pPr algn="l">
                <a:lnSpc>
                  <a:spcPts val="1600"/>
                </a:lnSpc>
              </a:pPr>
              <a:r>
                <a:rPr lang="en-US" sz="2800" b="1" spc="-32" dirty="0">
                  <a:solidFill>
                    <a:srgbClr val="141414"/>
                  </a:solidFill>
                  <a:latin typeface="Agrandir Wide"/>
                  <a:ea typeface="Agrandir Wide"/>
                  <a:cs typeface="Agrandir Wide"/>
                  <a:sym typeface="Agrandir Wide"/>
                  <a:hlinkClick r:id="rId7"/>
                </a:rPr>
                <a:t>LinkedIn</a:t>
              </a:r>
              <a:endParaRPr lang="en-US" sz="3600" b="1" spc="-32" dirty="0">
                <a:solidFill>
                  <a:srgbClr val="141414"/>
                </a:solidFill>
                <a:latin typeface="Agrandir Wide"/>
                <a:ea typeface="Agrandir Wide"/>
                <a:cs typeface="Agrandir Wide"/>
                <a:sym typeface="Agrandir Wide"/>
              </a:endParaRPr>
            </a:p>
          </p:txBody>
        </p:sp>
      </p:grpSp>
      <p:sp>
        <p:nvSpPr>
          <p:cNvPr id="28" name="TextBox 34">
            <a:extLst>
              <a:ext uri="{FF2B5EF4-FFF2-40B4-BE49-F238E27FC236}">
                <a16:creationId xmlns:a16="http://schemas.microsoft.com/office/drawing/2014/main" id="{AE8CD9CA-1802-7592-3EBA-A9946E3CEC5B}"/>
              </a:ext>
            </a:extLst>
          </p:cNvPr>
          <p:cNvSpPr txBox="1"/>
          <p:nvPr/>
        </p:nvSpPr>
        <p:spPr>
          <a:xfrm>
            <a:off x="2875710" y="6005150"/>
            <a:ext cx="524649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latin typeface="Arial Nova" panose="020B0504020202020204" pitchFamily="34" charset="0"/>
              </a:rPr>
              <a:t>Exploring Music Trends and Streaming Insights</a:t>
            </a:r>
            <a:endParaRPr lang="en-US" sz="2000" b="1" spc="-41" dirty="0">
              <a:solidFill>
                <a:srgbClr val="FFFFFF"/>
              </a:solidFill>
              <a:latin typeface="Arial Nova" panose="020B0504020202020204" pitchFamily="34" charset="0"/>
              <a:ea typeface="Agrandir Wide"/>
              <a:cs typeface="Agrandir Wide"/>
              <a:sym typeface="Agrandir 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01512-4A13-8441-69D1-11EE9E38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B768DD-698E-3C80-56D0-24FE7D0EFA2E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3E27EC-8B63-EF69-F98B-902A555A266D}"/>
              </a:ext>
            </a:extLst>
          </p:cNvPr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894B6FA-828C-2178-41B8-07ED31CA7344}"/>
                </a:ext>
              </a:extLst>
            </p:cNvPr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CAD8B7E-07C9-1206-1D5F-D4E5B222C5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BBDE002-3604-A3C7-BF06-80C334C1B3D2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3070A6F-A692-16DF-C6CD-856A7697E0DC}"/>
                </a:ext>
              </a:extLst>
            </p:cNvPr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8775032-717C-E748-6FDC-D3F485314EC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1B2916A-87FE-7D92-1FC2-2DA0CA13810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0B457431-A9F5-8509-74D0-BFFEF504155E}"/>
                </a:ext>
              </a:extLst>
            </p:cNvPr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91D2A4B-D713-9CD2-50CD-318C353F086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665EEF1C-B302-7814-AC74-35F5E74CAF5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3A9B9A37-A18D-4D20-8642-87725737CE22}"/>
                </a:ext>
              </a:extLst>
            </p:cNvPr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6FF764BE-1904-075C-9A07-C5DD42872958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1B26203-D492-74AB-DE37-0DF01667186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96CB451-2175-CCE4-A00E-5A06D509098F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6FF977B-C298-F167-DFA4-BFD4D3EFB40D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946831D-0F8E-6B35-10D7-7CF885196AF1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83AA9B3-1F3F-0043-F952-6CC4CF05D3AB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D0A19D58-A3F7-D184-1F82-CFC18D9B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17251A7-FAB6-D919-33BF-291D844F039A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9C54606-DBAB-4456-0CDE-22BAFC62DCF2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7F0F45A-0288-E41C-C4A6-ECFE4D84871F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399FC58-069F-714A-920C-7C2C6E0CFDD7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C4D707F-318E-2FF4-1ED7-0A667816B03C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EF8A762-8646-54B3-AAAF-1E6CC4A1B8D1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55CC979-51F0-B6F6-362D-33A9E1D5732C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CF0F47BE-B39A-3C00-0F37-B093ADBDB80C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215DE9A-65D7-D6FB-D0F5-161670F9F5E4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86403A41-684C-E6C7-95CF-793B6207ADA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D9E3F89-7CFB-7C55-644D-98D7515DD8BB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EAE46B32-93B3-32EA-5CE7-A117B1729660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7C53C69E-1BC6-C213-6BB0-F6CD044ACB52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11B561ED-D126-205F-4667-125C2AA4C60C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5DEB6CA9-B005-E372-9987-6231959868FA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672B8C3-A555-AB6A-B523-85C02337C9B0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2DD46EFD-182A-BD77-C901-511B0C309BD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A2F3A7B9-0271-5990-43D4-065F1A856894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B1AF8E00-616E-CD1C-A353-C5FE6216A0EA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184F88A3-D3E2-D9B5-D809-A9BA911E1514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642228A-7368-4794-0330-1A313816EB38}"/>
              </a:ext>
            </a:extLst>
          </p:cNvPr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E1CE257-9943-B42A-EF47-D7805535FA02}"/>
                </a:ext>
              </a:extLst>
            </p:cNvPr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1D5A97FE-B97B-BF0F-DF3B-13A3E24E9B40}"/>
                </a:ext>
              </a:extLst>
            </p:cNvPr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106C9AAB-3FA9-F22D-9A0E-64B172B409C9}"/>
              </a:ext>
            </a:extLst>
          </p:cNvPr>
          <p:cNvSpPr txBox="1"/>
          <p:nvPr/>
        </p:nvSpPr>
        <p:spPr>
          <a:xfrm>
            <a:off x="1056631" y="1742630"/>
            <a:ext cx="12049769" cy="61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tracks have higher energy than non-explicit tracks.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Agrandir Wide Bold"/>
              <a:cs typeface="Times New Roman" panose="02020603050405020304" pitchFamily="18" charset="0"/>
              <a:sym typeface="Agrandir Wide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03D2CBF1-2A07-2616-615A-9FBB3F6662FF}"/>
              </a:ext>
            </a:extLst>
          </p:cNvPr>
          <p:cNvSpPr txBox="1"/>
          <p:nvPr/>
        </p:nvSpPr>
        <p:spPr>
          <a:xfrm>
            <a:off x="1056631" y="1135230"/>
            <a:ext cx="5734262" cy="78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 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4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 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BE8C6821-929F-B7AC-249F-770450F2D3AE}"/>
              </a:ext>
            </a:extLst>
          </p:cNvPr>
          <p:cNvSpPr txBox="1"/>
          <p:nvPr/>
        </p:nvSpPr>
        <p:spPr>
          <a:xfrm>
            <a:off x="9524363" y="3616492"/>
            <a:ext cx="8338259" cy="358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"/>
              </a:rPr>
              <a:t>Observation</a:t>
            </a:r>
          </a:p>
          <a:p>
            <a:pPr algn="l"/>
            <a:endParaRPr lang="en-US" sz="3600" b="1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Energy &amp; popularity show a moderate positive correlation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Songs with high energy (above 80) generally score higher in popularity</a:t>
            </a:r>
          </a:p>
        </p:txBody>
      </p:sp>
      <p:pic>
        <p:nvPicPr>
          <p:cNvPr id="49" name="Picture 4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FF5779-FDEE-7ACE-7901-7D1AAB57E8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1"/>
          <a:stretch/>
        </p:blipFill>
        <p:spPr>
          <a:xfrm>
            <a:off x="633915" y="2870496"/>
            <a:ext cx="8508307" cy="47237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18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36796-49BD-3CD0-72E4-16E7B824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967A26-DE94-8697-FE4F-A58E13972C3D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A3C3688-996A-1AF7-A679-6890015D3C7F}"/>
              </a:ext>
            </a:extLst>
          </p:cNvPr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48BD4D0-F6F0-9955-1576-EAD7BEC3D52D}"/>
                </a:ext>
              </a:extLst>
            </p:cNvPr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FEB336F-CAE7-1D93-9119-350B721BFB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7A0AD00-3DF9-AFF3-75E1-55005DCDE2A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2D64A49-D125-EE23-EC56-59EB3DB19744}"/>
                </a:ext>
              </a:extLst>
            </p:cNvPr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333E66-F7B0-5CF8-2B24-6BE8A1E73BAE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E81632E-7F5F-60B1-240E-F5C2B01E237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B5CAA757-4966-401F-369E-BB706564FFAD}"/>
                </a:ext>
              </a:extLst>
            </p:cNvPr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AA766760-0B3C-6A26-35C5-26A0D9B660C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B7AF94F9-871B-F5F0-1750-3347F7F9B76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89B337B-06C7-AB14-D252-CC89035429DA}"/>
                </a:ext>
              </a:extLst>
            </p:cNvPr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627DD01-172F-5841-A577-42F7326D151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853614F2-EECA-32E3-850F-0AA053948CC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5AD85CB-0F8A-9758-E694-B36A22C0DF2E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18FE171-0EBC-36F8-1E15-DB76F5FB996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566F321-3D68-19BD-DB7E-AC0B2E93F1C7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FF3679F-FDDD-6D71-56FF-48236E329651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8D3A0648-AA3A-960C-1DE9-89EEDCFF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306BC2D-A90F-59BD-6775-5F8162BF42D0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ECF1703-BD34-B69D-8463-A997C5BE1A50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CF399B2-2D28-DFCD-7FDB-F4A920478D0A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C7D2E75-36E1-69C1-F0C4-9498334AC60E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3B9BBF20-DD3F-2E39-0637-1102923BAA94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2831B35F-50F3-EC47-CE80-9187BEF1E3F9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C9303BB-9362-A149-D02F-CC4DB87C0B74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5B4E1F85-5C58-1230-7310-99AC0BE4062F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C4F9AEE9-F47F-031B-7BC5-5E0C672F28E9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CE31C43C-84DD-9A0F-5D91-16950204CDF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F8D56E4C-0BDB-0210-A96A-098F36FFC73D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9CEB9F4C-5BD0-2607-D0AC-75B465877CA1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2D5CE54-20A6-C34A-D991-769C23C774B4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69265D24-E067-3469-BDD3-F6F2FDEA343A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C1CAC25C-A3FC-66CF-CE21-48F32833DEB8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08CF11C-64CC-7855-7E8D-1F65940F9E1C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2F28FF8F-BDB9-17D7-6264-25D5731BF9A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3D4B52EF-A6FB-357E-176C-E93A91F7FC2A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22FA311E-A5CE-C63C-7277-36914CC2CF66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9C45E0B-768F-A2B2-4F64-A11186C582A8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6F63BDE3-11E6-166E-052A-B2C45C397A54}"/>
              </a:ext>
            </a:extLst>
          </p:cNvPr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89F362A-BD3D-7A68-4F37-AB3F851751DF}"/>
                </a:ext>
              </a:extLst>
            </p:cNvPr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3E0DA4E3-999A-9F33-BEEC-11CC296318C1}"/>
                </a:ext>
              </a:extLst>
            </p:cNvPr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81B9C331-DD6A-061B-C079-68E8D47608EF}"/>
              </a:ext>
            </a:extLst>
          </p:cNvPr>
          <p:cNvSpPr txBox="1"/>
          <p:nvPr/>
        </p:nvSpPr>
        <p:spPr>
          <a:xfrm>
            <a:off x="1056631" y="1742630"/>
            <a:ext cx="11257223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Older songs tend to have lower loudness levels.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Agrandir Wide Bold"/>
              <a:cs typeface="Times New Roman" panose="02020603050405020304" pitchFamily="18" charset="0"/>
              <a:sym typeface="Agrandir Wide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C3D64D32-6FE9-B3F1-E042-D4A3B9EBD45F}"/>
              </a:ext>
            </a:extLst>
          </p:cNvPr>
          <p:cNvSpPr txBox="1"/>
          <p:nvPr/>
        </p:nvSpPr>
        <p:spPr>
          <a:xfrm>
            <a:off x="1056631" y="1135230"/>
            <a:ext cx="5734262" cy="78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 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5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 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6A586CEC-4F6A-8427-CFE9-919A7FFA71D4}"/>
              </a:ext>
            </a:extLst>
          </p:cNvPr>
          <p:cNvSpPr txBox="1"/>
          <p:nvPr/>
        </p:nvSpPr>
        <p:spPr>
          <a:xfrm>
            <a:off x="9382489" y="2992140"/>
            <a:ext cx="8338259" cy="469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"/>
              </a:rPr>
              <a:t>Observation</a:t>
            </a:r>
          </a:p>
          <a:p>
            <a:pPr algn="l"/>
            <a:endParaRPr lang="en-US" sz="3600" b="1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Songs released before the 2000s generally have lower loudness levels compared to modern tracks.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A negative correlation exists between release year and loudness, showing that older tracks are quieter on average</a:t>
            </a:r>
          </a:p>
        </p:txBody>
      </p:sp>
      <p:pic>
        <p:nvPicPr>
          <p:cNvPr id="49" name="Picture 48" descr="A barcode with green and white stripes&#10;&#10;AI-generated content may be incorrect.">
            <a:extLst>
              <a:ext uri="{FF2B5EF4-FFF2-40B4-BE49-F238E27FC236}">
                <a16:creationId xmlns:a16="http://schemas.microsoft.com/office/drawing/2014/main" id="{A8BE411B-46EE-5BBB-B00C-166B7BEAB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1" y="3086100"/>
            <a:ext cx="8467231" cy="37074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5964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6624" y="5143500"/>
            <a:ext cx="3039059" cy="3112993"/>
          </a:xfrm>
          <a:custGeom>
            <a:avLst/>
            <a:gdLst/>
            <a:ahLst/>
            <a:cxnLst/>
            <a:rect l="l" t="t" r="r" b="b"/>
            <a:pathLst>
              <a:path w="3039059" h="3112993">
                <a:moveTo>
                  <a:pt x="0" y="0"/>
                </a:moveTo>
                <a:lnTo>
                  <a:pt x="3039059" y="0"/>
                </a:lnTo>
                <a:lnTo>
                  <a:pt x="3039059" y="3112993"/>
                </a:lnTo>
                <a:lnTo>
                  <a:pt x="0" y="311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29930" y="2038127"/>
            <a:ext cx="5936843" cy="10843548"/>
          </a:xfrm>
          <a:custGeom>
            <a:avLst/>
            <a:gdLst/>
            <a:ahLst/>
            <a:cxnLst/>
            <a:rect l="l" t="t" r="r" b="b"/>
            <a:pathLst>
              <a:path w="5936843" h="10843548">
                <a:moveTo>
                  <a:pt x="0" y="0"/>
                </a:moveTo>
                <a:lnTo>
                  <a:pt x="5936842" y="0"/>
                </a:lnTo>
                <a:lnTo>
                  <a:pt x="5936842" y="10843548"/>
                </a:lnTo>
                <a:lnTo>
                  <a:pt x="0" y="10843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381772" y="9345931"/>
            <a:ext cx="13858228" cy="247223"/>
            <a:chOff x="0" y="0"/>
            <a:chExt cx="597048" cy="576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97048" cy="57649"/>
            </a:xfrm>
            <a:custGeom>
              <a:avLst/>
              <a:gdLst/>
              <a:ahLst/>
              <a:cxnLst/>
              <a:rect l="l" t="t" r="r" b="b"/>
              <a:pathLst>
                <a:path w="597048" h="57649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597048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028700" y="3119898"/>
            <a:ext cx="1315848" cy="1325792"/>
          </a:xfrm>
          <a:custGeom>
            <a:avLst/>
            <a:gdLst/>
            <a:ahLst/>
            <a:cxnLst/>
            <a:rect l="l" t="t" r="r" b="b"/>
            <a:pathLst>
              <a:path w="1315848" h="1325792">
                <a:moveTo>
                  <a:pt x="0" y="0"/>
                </a:moveTo>
                <a:lnTo>
                  <a:pt x="1315848" y="0"/>
                </a:lnTo>
                <a:lnTo>
                  <a:pt x="1315848" y="1325792"/>
                </a:lnTo>
                <a:lnTo>
                  <a:pt x="0" y="1325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>
            <a:off x="6157393" y="6549468"/>
            <a:ext cx="816492" cy="822662"/>
          </a:xfrm>
          <a:custGeom>
            <a:avLst/>
            <a:gdLst/>
            <a:ahLst/>
            <a:cxnLst/>
            <a:rect l="l" t="t" r="r" b="b"/>
            <a:pathLst>
              <a:path w="816492" h="822662">
                <a:moveTo>
                  <a:pt x="0" y="0"/>
                </a:moveTo>
                <a:lnTo>
                  <a:pt x="816492" y="0"/>
                </a:lnTo>
                <a:lnTo>
                  <a:pt x="816492" y="822662"/>
                </a:lnTo>
                <a:lnTo>
                  <a:pt x="0" y="822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TextBox 48"/>
          <p:cNvSpPr txBox="1"/>
          <p:nvPr/>
        </p:nvSpPr>
        <p:spPr>
          <a:xfrm>
            <a:off x="8432741" y="1272632"/>
            <a:ext cx="8671117" cy="73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65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Recommendations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28843" y="2559271"/>
            <a:ext cx="9104272" cy="5121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99"/>
              </a:lnSpc>
            </a:pPr>
            <a:r>
              <a:rPr lang="en-US" sz="2099" spc="-41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  <a:r>
              <a:rPr lang="en-US" sz="3200" b="1" dirty="0">
                <a:solidFill>
                  <a:srgbClr val="27F46A"/>
                </a:solidFill>
                <a:latin typeface="Agrandir Wide Bold"/>
                <a:sym typeface="Agrandir Wide"/>
              </a:rPr>
              <a:t>Music</a:t>
            </a:r>
            <a:r>
              <a:rPr lang="en-US" sz="1200" spc="-41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</a:t>
            </a:r>
            <a:r>
              <a:rPr lang="en-US" sz="3200" b="1" dirty="0">
                <a:solidFill>
                  <a:srgbClr val="27F46A"/>
                </a:solidFill>
                <a:latin typeface="Agrandir Wide Bold"/>
                <a:sym typeface="Agrandir Wide"/>
              </a:rPr>
              <a:t>Producers &amp; Artists</a:t>
            </a:r>
          </a:p>
          <a:p>
            <a:pPr>
              <a:lnSpc>
                <a:spcPts val="2099"/>
              </a:lnSpc>
            </a:pPr>
            <a:endParaRPr lang="en-US" sz="2800" spc="-4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grandir Wide"/>
            </a:endParaRP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Focus on high-energy &amp; danceable tracks for better engagement.</a:t>
            </a: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endParaRPr lang="en-US" sz="2800" spc="-4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grandir Wide"/>
            </a:endParaRP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Keep songs under 3-4 minutes for higher streaming potential.</a:t>
            </a:r>
          </a:p>
          <a:p>
            <a:pPr>
              <a:lnSpc>
                <a:spcPts val="2099"/>
              </a:lnSpc>
            </a:pPr>
            <a:br>
              <a:rPr lang="en-US" sz="3200" b="1" dirty="0">
                <a:solidFill>
                  <a:srgbClr val="27F46A"/>
                </a:solidFill>
                <a:latin typeface="Agrandir Wide Bold"/>
                <a:sym typeface="Agrandir Wide"/>
              </a:rPr>
            </a:br>
            <a:r>
              <a:rPr lang="en-US" sz="3200" b="1" dirty="0">
                <a:solidFill>
                  <a:srgbClr val="27F46A"/>
                </a:solidFill>
                <a:latin typeface="Agrandir Wide Bold"/>
                <a:sym typeface="Agrandir Wide"/>
              </a:rPr>
              <a:t>Spotify &amp; Streaming Platforms</a:t>
            </a:r>
          </a:p>
          <a:p>
            <a:pPr>
              <a:lnSpc>
                <a:spcPts val="2099"/>
              </a:lnSpc>
            </a:pPr>
            <a:endParaRPr lang="en-US" sz="3200" b="1" dirty="0">
              <a:solidFill>
                <a:srgbClr val="27F46A"/>
              </a:solidFill>
              <a:latin typeface="Agrandir Wide Bold"/>
              <a:sym typeface="Agrandir Wide"/>
            </a:endParaRP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Use popularity trends to enhance song recommendations.</a:t>
            </a: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endParaRPr lang="en-US" sz="2800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Optimize playlist curation based on listener preferences.</a:t>
            </a:r>
          </a:p>
          <a:p>
            <a:pPr>
              <a:lnSpc>
                <a:spcPts val="2099"/>
              </a:lnSpc>
            </a:pPr>
            <a:endParaRPr lang="en-US" sz="2099" spc="-41" dirty="0">
              <a:solidFill>
                <a:srgbClr val="FFFFFF"/>
              </a:solidFill>
              <a:latin typeface="Agrandir Wide"/>
              <a:ea typeface="Agrandir Wide"/>
              <a:cs typeface="Agrandir Wide"/>
              <a:sym typeface="Agrandir Wide"/>
            </a:endParaRPr>
          </a:p>
          <a:p>
            <a:pPr>
              <a:lnSpc>
                <a:spcPts val="2099"/>
              </a:lnSpc>
            </a:pPr>
            <a:endParaRPr lang="en-US" sz="2099" spc="-41" dirty="0">
              <a:solidFill>
                <a:srgbClr val="FFFFFF"/>
              </a:solidFill>
              <a:latin typeface="Agrandir Wide"/>
              <a:ea typeface="Agrandir Wide"/>
              <a:cs typeface="Agrandir Wide"/>
              <a:sym typeface="Agrandir Wide"/>
            </a:endParaRPr>
          </a:p>
          <a:p>
            <a:pPr>
              <a:lnSpc>
                <a:spcPts val="2099"/>
              </a:lnSpc>
            </a:pPr>
            <a:r>
              <a:rPr lang="en-US" sz="3200" b="1" dirty="0">
                <a:solidFill>
                  <a:srgbClr val="27F46A"/>
                </a:solidFill>
                <a:latin typeface="Agrandir Wide Bold"/>
                <a:sym typeface="Agrandir Wide"/>
              </a:rPr>
              <a:t>Marketers &amp; Labels</a:t>
            </a: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Promote high-energy tracks for better playlist placements.</a:t>
            </a: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endParaRPr lang="en-US" sz="2800" spc="-4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grandir Wide"/>
            </a:endParaRPr>
          </a:p>
          <a:p>
            <a:pPr marL="342900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Leverage genre-based insights for targeted music promotions.</a:t>
            </a:r>
          </a:p>
          <a:p>
            <a:pPr>
              <a:lnSpc>
                <a:spcPts val="2099"/>
              </a:lnSpc>
            </a:pPr>
            <a:endParaRPr lang="en-US" sz="2099" spc="-41" dirty="0">
              <a:solidFill>
                <a:srgbClr val="FFFFFF"/>
              </a:solidFill>
              <a:latin typeface="Agrandir Wide"/>
              <a:ea typeface="Agrandir Wide"/>
              <a:cs typeface="Agrandir Wide"/>
              <a:sym typeface="Agrandir Wide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4932401" y="1275818"/>
            <a:ext cx="751218" cy="769494"/>
          </a:xfrm>
          <a:custGeom>
            <a:avLst/>
            <a:gdLst/>
            <a:ahLst/>
            <a:cxnLst/>
            <a:rect l="l" t="t" r="r" b="b"/>
            <a:pathLst>
              <a:path w="751218" h="769494">
                <a:moveTo>
                  <a:pt x="0" y="0"/>
                </a:moveTo>
                <a:lnTo>
                  <a:pt x="751218" y="0"/>
                </a:lnTo>
                <a:lnTo>
                  <a:pt x="751218" y="769493"/>
                </a:lnTo>
                <a:lnTo>
                  <a:pt x="0" y="76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1381771" y="9345931"/>
            <a:ext cx="14544027" cy="203217"/>
            <a:chOff x="0" y="0"/>
            <a:chExt cx="1579193" cy="576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91612" y="5359186"/>
            <a:ext cx="767225" cy="76722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5238" tIns="15238" rIns="15238" bIns="15238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91612" y="6403126"/>
            <a:ext cx="767225" cy="76722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5238" tIns="15238" rIns="15238" bIns="15238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32719" y="6431946"/>
            <a:ext cx="767225" cy="767225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5238" tIns="15238" rIns="15238" bIns="15238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588615" y="5359186"/>
            <a:ext cx="767225" cy="76722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5238" tIns="15238" rIns="15238" bIns="15238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227832" y="5434252"/>
            <a:ext cx="521138" cy="455996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-222795" y="1028700"/>
            <a:ext cx="18834842" cy="3530142"/>
            <a:chOff x="0" y="0"/>
            <a:chExt cx="25113123" cy="4706855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9"/>
            <a:srcRect t="35934" b="35934"/>
            <a:stretch>
              <a:fillRect/>
            </a:stretch>
          </p:blipFill>
          <p:spPr>
            <a:xfrm>
              <a:off x="0" y="0"/>
              <a:ext cx="25113123" cy="4706855"/>
            </a:xfrm>
            <a:prstGeom prst="rect">
              <a:avLst/>
            </a:prstGeom>
          </p:spPr>
        </p:pic>
      </p:grpSp>
      <p:sp>
        <p:nvSpPr>
          <p:cNvPr id="48" name="TextBox 48"/>
          <p:cNvSpPr txBox="1"/>
          <p:nvPr/>
        </p:nvSpPr>
        <p:spPr>
          <a:xfrm>
            <a:off x="914400" y="1714500"/>
            <a:ext cx="7667131" cy="74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3"/>
              </a:lnSpc>
            </a:pPr>
            <a:r>
              <a:rPr lang="en-US" sz="5713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054767" y="5465765"/>
            <a:ext cx="640917" cy="59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098390" y="5311317"/>
            <a:ext cx="4971626" cy="8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Energy, danceability, and tempo play a key role in determining a song’s popularity.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054767" y="6509705"/>
            <a:ext cx="640917" cy="59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081801" y="6506662"/>
            <a:ext cx="4971626" cy="5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Shorter tracks (under 3 minutes) tend to gain higher engagement.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695873" y="6538524"/>
            <a:ext cx="640917" cy="59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739496" y="6384076"/>
            <a:ext cx="5186303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These insights help artists, music labels, and streaming services improve their strategies for promoting content.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651769" y="5465765"/>
            <a:ext cx="640917" cy="59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729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695392" y="5311317"/>
            <a:ext cx="4952576" cy="8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8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Pop &amp; electronic genres are more likely to perform well on streaming platforms.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5318" y="1293039"/>
            <a:ext cx="8926697" cy="7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CONTACT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7107" y="2237757"/>
            <a:ext cx="8143429" cy="9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INFORMATIONS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4931" y="3741805"/>
            <a:ext cx="3427683" cy="35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728" b="1" spc="-54" dirty="0">
                <a:solidFill>
                  <a:schemeClr val="bg1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+91 6388254660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7107" y="3366878"/>
            <a:ext cx="3374944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b="1" spc="-3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PHONE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444931" y="4853209"/>
            <a:ext cx="5590744" cy="35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728" b="1" spc="-54" dirty="0">
                <a:solidFill>
                  <a:schemeClr val="bg1"/>
                </a:solidFill>
                <a:latin typeface="Agrandir Wide Bold"/>
                <a:sym typeface="Agrandir Wide Bold"/>
              </a:rPr>
              <a:t>shivamguptacpl</a:t>
            </a:r>
            <a:r>
              <a:rPr lang="en-US" sz="2728" b="1" spc="-54" dirty="0">
                <a:solidFill>
                  <a:schemeClr val="bg1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@gmail.com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7107" y="4478281"/>
            <a:ext cx="3374944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b="1" spc="-3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EMAIL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4930" y="5962866"/>
            <a:ext cx="7699069" cy="35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728"/>
              </a:lnSpc>
              <a:defRPr sz="2728" b="1" spc="-54">
                <a:solidFill>
                  <a:schemeClr val="bg1"/>
                </a:solidFill>
                <a:latin typeface="Agrandir Wide Bold"/>
              </a:defRPr>
            </a:lvl1pPr>
          </a:lstStyle>
          <a:p>
            <a:r>
              <a:rPr lang="en-US" dirty="0">
                <a:sym typeface="Agrandir Wide Bold"/>
              </a:rPr>
              <a:t>http://linkedin.com/in/shivamgupta-da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7107" y="5587938"/>
            <a:ext cx="3374944" cy="20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b="1" spc="-3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LINKEDIN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4931" y="7072523"/>
            <a:ext cx="8337597" cy="35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728" b="1" spc="-54" dirty="0">
                <a:solidFill>
                  <a:schemeClr val="bg1"/>
                </a:solidFill>
                <a:latin typeface="Agrandir Wide Bold"/>
                <a:sym typeface="Agrandir Wide Bold"/>
              </a:rPr>
              <a:t>Lucknow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107" y="6697596"/>
            <a:ext cx="3374944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b="1" spc="-3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LOCATION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782529" y="2473691"/>
            <a:ext cx="7109989" cy="4816185"/>
            <a:chOff x="0" y="0"/>
            <a:chExt cx="119991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9912" cy="812800"/>
            </a:xfrm>
            <a:custGeom>
              <a:avLst/>
              <a:gdLst/>
              <a:ahLst/>
              <a:cxnLst/>
              <a:rect l="l" t="t" r="r" b="b"/>
              <a:pathLst>
                <a:path w="1199912" h="812800">
                  <a:moveTo>
                    <a:pt x="25044" y="0"/>
                  </a:moveTo>
                  <a:lnTo>
                    <a:pt x="1174868" y="0"/>
                  </a:lnTo>
                  <a:cubicBezTo>
                    <a:pt x="1181510" y="0"/>
                    <a:pt x="1187880" y="2639"/>
                    <a:pt x="1192577" y="7335"/>
                  </a:cubicBezTo>
                  <a:cubicBezTo>
                    <a:pt x="1197274" y="12032"/>
                    <a:pt x="1199912" y="18402"/>
                    <a:pt x="1199912" y="25044"/>
                  </a:cubicBezTo>
                  <a:lnTo>
                    <a:pt x="1199912" y="787756"/>
                  </a:lnTo>
                  <a:cubicBezTo>
                    <a:pt x="1199912" y="801587"/>
                    <a:pt x="1188700" y="812800"/>
                    <a:pt x="1174868" y="812800"/>
                  </a:cubicBezTo>
                  <a:lnTo>
                    <a:pt x="25044" y="812800"/>
                  </a:lnTo>
                  <a:cubicBezTo>
                    <a:pt x="11213" y="812800"/>
                    <a:pt x="0" y="801587"/>
                    <a:pt x="0" y="787756"/>
                  </a:cubicBezTo>
                  <a:lnTo>
                    <a:pt x="0" y="25044"/>
                  </a:lnTo>
                  <a:cubicBezTo>
                    <a:pt x="0" y="11213"/>
                    <a:pt x="11213" y="0"/>
                    <a:pt x="25044" y="0"/>
                  </a:cubicBezTo>
                  <a:close/>
                </a:path>
              </a:pathLst>
            </a:custGeom>
            <a:blipFill>
              <a:blip r:embed="rId2"/>
              <a:stretch>
                <a:fillRect l="-740" r="-74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36" name="Group 3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43" name="Group 4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5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5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2" name="Group 52"/>
          <p:cNvGrpSpPr/>
          <p:nvPr/>
        </p:nvGrpSpPr>
        <p:grpSpPr>
          <a:xfrm>
            <a:off x="1381772" y="9345931"/>
            <a:ext cx="14998058" cy="238359"/>
            <a:chOff x="0" y="0"/>
            <a:chExt cx="3918945" cy="5764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t="17371" b="17371"/>
            <a:stretch>
              <a:fillRect/>
            </a:stretch>
          </p:blipFill>
          <p:spPr>
            <a:xfrm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3107" cy="1694091"/>
            </a:xfrm>
            <a:custGeom>
              <a:avLst/>
              <a:gdLst/>
              <a:ahLst/>
              <a:cxnLst/>
              <a:rect l="l" t="t" r="r" b="b"/>
              <a:pathLst>
                <a:path w="5373107" h="1694091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6" name="Group 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1381772" y="9345931"/>
            <a:ext cx="15877528" cy="292200"/>
            <a:chOff x="0" y="0"/>
            <a:chExt cx="3918945" cy="576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335601" y="287314"/>
              <a:ext cx="492600" cy="615750"/>
            </a:xfrm>
            <a:custGeom>
              <a:avLst/>
              <a:gdLst/>
              <a:ahLst/>
              <a:cxnLst/>
              <a:rect l="l" t="t" r="r" b="b"/>
              <a:pathLst>
                <a:path w="492600" h="61575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52" name="Group 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1028700" y="1065885"/>
            <a:ext cx="8953835" cy="390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9484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795" y="-247188"/>
            <a:ext cx="18834842" cy="10951123"/>
            <a:chOff x="0" y="0"/>
            <a:chExt cx="25113123" cy="146014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t="6392" b="6392"/>
            <a:stretch>
              <a:fillRect/>
            </a:stretch>
          </p:blipFill>
          <p:spPr>
            <a:xfrm>
              <a:off x="0" y="0"/>
              <a:ext cx="25113123" cy="1460149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1381773" y="9345931"/>
            <a:ext cx="2352027" cy="211190"/>
            <a:chOff x="0" y="0"/>
            <a:chExt cx="2701374" cy="576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01374" cy="57649"/>
            </a:xfrm>
            <a:custGeom>
              <a:avLst/>
              <a:gdLst/>
              <a:ahLst/>
              <a:cxnLst/>
              <a:rect l="l" t="t" r="r" b="b"/>
              <a:pathLst>
                <a:path w="2701374" h="57649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270137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flipH="1">
            <a:off x="1028700" y="1093342"/>
            <a:ext cx="1820669" cy="1420122"/>
          </a:xfrm>
          <a:custGeom>
            <a:avLst/>
            <a:gdLst/>
            <a:ahLst/>
            <a:cxnLst/>
            <a:rect l="l" t="t" r="r" b="b"/>
            <a:pathLst>
              <a:path w="1820669" h="1420122">
                <a:moveTo>
                  <a:pt x="1820669" y="0"/>
                </a:moveTo>
                <a:lnTo>
                  <a:pt x="0" y="0"/>
                </a:lnTo>
                <a:lnTo>
                  <a:pt x="0" y="1420122"/>
                </a:lnTo>
                <a:lnTo>
                  <a:pt x="1820669" y="1420122"/>
                </a:lnTo>
                <a:lnTo>
                  <a:pt x="182066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6009730" y="2069371"/>
            <a:ext cx="6268539" cy="13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4"/>
              </a:lnSpc>
            </a:pPr>
            <a:r>
              <a:rPr lang="en-US" sz="8384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QUOTES</a:t>
            </a:r>
          </a:p>
        </p:txBody>
      </p:sp>
      <p:sp>
        <p:nvSpPr>
          <p:cNvPr id="34" name="Freeform 34"/>
          <p:cNvSpPr/>
          <p:nvPr/>
        </p:nvSpPr>
        <p:spPr>
          <a:xfrm flipV="1">
            <a:off x="16011441" y="6565488"/>
            <a:ext cx="1247859" cy="973330"/>
          </a:xfrm>
          <a:custGeom>
            <a:avLst/>
            <a:gdLst/>
            <a:ahLst/>
            <a:cxnLst/>
            <a:rect l="l" t="t" r="r" b="b"/>
            <a:pathLst>
              <a:path w="1247859" h="973330">
                <a:moveTo>
                  <a:pt x="0" y="973331"/>
                </a:moveTo>
                <a:lnTo>
                  <a:pt x="1247859" y="973331"/>
                </a:lnTo>
                <a:lnTo>
                  <a:pt x="1247859" y="0"/>
                </a:lnTo>
                <a:lnTo>
                  <a:pt x="0" y="0"/>
                </a:lnTo>
                <a:lnTo>
                  <a:pt x="0" y="97333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Box 35"/>
          <p:cNvSpPr txBox="1"/>
          <p:nvPr/>
        </p:nvSpPr>
        <p:spPr>
          <a:xfrm>
            <a:off x="3415681" y="3823970"/>
            <a:ext cx="11456638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spc="-45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Rhythm and harmony find their way into the inward places of the soul.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10161" y="5889650"/>
            <a:ext cx="4992006" cy="36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4000" b="1" spc="-48" dirty="0">
                <a:solidFill>
                  <a:schemeClr val="bg1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-- Plato</a:t>
            </a:r>
            <a:endParaRPr lang="en-US" sz="2400" b="1" spc="-48" dirty="0">
              <a:solidFill>
                <a:schemeClr val="bg1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718925" y="-4272175"/>
            <a:ext cx="9092124" cy="12955099"/>
          </a:xfrm>
          <a:custGeom>
            <a:avLst/>
            <a:gdLst/>
            <a:ahLst/>
            <a:cxnLst/>
            <a:rect l="l" t="t" r="r" b="b"/>
            <a:pathLst>
              <a:path w="9092124" h="12955099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7332933" y="3193352"/>
            <a:ext cx="10955067" cy="15609551"/>
          </a:xfrm>
          <a:custGeom>
            <a:avLst/>
            <a:gdLst/>
            <a:ahLst/>
            <a:cxnLst/>
            <a:rect l="l" t="t" r="r" b="b"/>
            <a:pathLst>
              <a:path w="10955067" h="15609551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33780">
            <a:off x="7867530" y="732718"/>
            <a:ext cx="9788442" cy="10720164"/>
          </a:xfrm>
          <a:custGeom>
            <a:avLst/>
            <a:gdLst/>
            <a:ahLst/>
            <a:cxnLst/>
            <a:rect l="l" t="t" r="r" b="b"/>
            <a:pathLst>
              <a:path w="9788442" h="10720164">
                <a:moveTo>
                  <a:pt x="0" y="0"/>
                </a:moveTo>
                <a:lnTo>
                  <a:pt x="9788442" y="0"/>
                </a:lnTo>
                <a:lnTo>
                  <a:pt x="9788442" y="10720164"/>
                </a:lnTo>
                <a:lnTo>
                  <a:pt x="0" y="1072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0" name="Group 30"/>
          <p:cNvGrpSpPr/>
          <p:nvPr/>
        </p:nvGrpSpPr>
        <p:grpSpPr>
          <a:xfrm>
            <a:off x="1381772" y="9345931"/>
            <a:ext cx="4049715" cy="218887"/>
            <a:chOff x="0" y="0"/>
            <a:chExt cx="1066591" cy="576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6591" cy="57649"/>
            </a:xfrm>
            <a:custGeom>
              <a:avLst/>
              <a:gdLst/>
              <a:ahLst/>
              <a:cxnLst/>
              <a:rect l="l" t="t" r="r" b="b"/>
              <a:pathLst>
                <a:path w="1066591" h="57649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066591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59649" y="2902035"/>
            <a:ext cx="531443" cy="517102"/>
            <a:chOff x="0" y="0"/>
            <a:chExt cx="1234279" cy="123427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195318" y="1750239"/>
            <a:ext cx="8926697" cy="7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429239" y="1753181"/>
            <a:ext cx="4004493" cy="79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Agenda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252429" y="3151496"/>
            <a:ext cx="5907091" cy="28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Times New Roman" panose="02020603050405020304" pitchFamily="18" charset="0"/>
                <a:sym typeface="Agrandir Wide"/>
              </a:rPr>
              <a:t>Introduction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6171003" y="1028700"/>
            <a:ext cx="1088297" cy="1088297"/>
            <a:chOff x="0" y="0"/>
            <a:chExt cx="1451062" cy="1451062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1451062" cy="1451062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28744" y="452849"/>
              <a:ext cx="593573" cy="114838"/>
              <a:chOff x="0" y="0"/>
              <a:chExt cx="135963" cy="26305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428744" y="669971"/>
              <a:ext cx="593573" cy="114838"/>
              <a:chOff x="0" y="0"/>
              <a:chExt cx="135963" cy="26305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428744" y="883376"/>
              <a:ext cx="593573" cy="114838"/>
              <a:chOff x="0" y="0"/>
              <a:chExt cx="135963" cy="2630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id="{07CA81A4-A456-FD03-EA38-8C146FB84CC1}"/>
              </a:ext>
            </a:extLst>
          </p:cNvPr>
          <p:cNvGrpSpPr/>
          <p:nvPr/>
        </p:nvGrpSpPr>
        <p:grpSpPr>
          <a:xfrm>
            <a:off x="1359649" y="3639003"/>
            <a:ext cx="531443" cy="517102"/>
            <a:chOff x="0" y="0"/>
            <a:chExt cx="1234279" cy="1234279"/>
          </a:xfrm>
        </p:grpSpPr>
        <p:grpSp>
          <p:nvGrpSpPr>
            <p:cNvPr id="67" name="Group 34">
              <a:extLst>
                <a:ext uri="{FF2B5EF4-FFF2-40B4-BE49-F238E27FC236}">
                  <a16:creationId xmlns:a16="http://schemas.microsoft.com/office/drawing/2014/main" id="{7A59F6FE-6D26-6453-A534-8D91300042CD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645E0C31-3C63-4122-E33F-48488E90A3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70" name="TextBox 36">
                <a:extLst>
                  <a:ext uri="{FF2B5EF4-FFF2-40B4-BE49-F238E27FC236}">
                    <a16:creationId xmlns:a16="http://schemas.microsoft.com/office/drawing/2014/main" id="{9EC5BF1E-D665-195F-7769-03EB8CBC05A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910ADDB5-942B-8E13-9060-C8F5BC553FB6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71" name="TextBox 50">
            <a:extLst>
              <a:ext uri="{FF2B5EF4-FFF2-40B4-BE49-F238E27FC236}">
                <a16:creationId xmlns:a16="http://schemas.microsoft.com/office/drawing/2014/main" id="{C34366AE-86FD-73A5-AADD-0A79E618D0C1}"/>
              </a:ext>
            </a:extLst>
          </p:cNvPr>
          <p:cNvSpPr txBox="1"/>
          <p:nvPr/>
        </p:nvSpPr>
        <p:spPr>
          <a:xfrm>
            <a:off x="2252429" y="3898414"/>
            <a:ext cx="7240661" cy="28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Understanding the Dataset</a:t>
            </a:r>
          </a:p>
        </p:txBody>
      </p:sp>
      <p:grpSp>
        <p:nvGrpSpPr>
          <p:cNvPr id="72" name="Group 33">
            <a:extLst>
              <a:ext uri="{FF2B5EF4-FFF2-40B4-BE49-F238E27FC236}">
                <a16:creationId xmlns:a16="http://schemas.microsoft.com/office/drawing/2014/main" id="{552B3309-45AD-DEC1-3823-20F3AB550E63}"/>
              </a:ext>
            </a:extLst>
          </p:cNvPr>
          <p:cNvGrpSpPr/>
          <p:nvPr/>
        </p:nvGrpSpPr>
        <p:grpSpPr>
          <a:xfrm>
            <a:off x="1364392" y="4407202"/>
            <a:ext cx="531443" cy="517102"/>
            <a:chOff x="0" y="0"/>
            <a:chExt cx="1234279" cy="1234279"/>
          </a:xfrm>
        </p:grpSpPr>
        <p:grpSp>
          <p:nvGrpSpPr>
            <p:cNvPr id="73" name="Group 34">
              <a:extLst>
                <a:ext uri="{FF2B5EF4-FFF2-40B4-BE49-F238E27FC236}">
                  <a16:creationId xmlns:a16="http://schemas.microsoft.com/office/drawing/2014/main" id="{92DF4467-F856-78B0-9885-2C3FF8F8ABB0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5E42DA30-09AD-9C44-5198-5DEF5141B5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76" name="TextBox 36">
                <a:extLst>
                  <a:ext uri="{FF2B5EF4-FFF2-40B4-BE49-F238E27FC236}">
                    <a16:creationId xmlns:a16="http://schemas.microsoft.com/office/drawing/2014/main" id="{C29A834F-52A8-A9D4-4998-4AD1FBE55A7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AF5A131A-8586-11BD-C191-50F08AF0A7A3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77" name="TextBox 50">
            <a:extLst>
              <a:ext uri="{FF2B5EF4-FFF2-40B4-BE49-F238E27FC236}">
                <a16:creationId xmlns:a16="http://schemas.microsoft.com/office/drawing/2014/main" id="{ADE14F3B-5785-E86C-9464-087BBFE74A68}"/>
              </a:ext>
            </a:extLst>
          </p:cNvPr>
          <p:cNvSpPr txBox="1"/>
          <p:nvPr/>
        </p:nvSpPr>
        <p:spPr>
          <a:xfrm>
            <a:off x="2245895" y="4664045"/>
            <a:ext cx="7240661" cy="28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Exploratory Data Analysis (EDA)</a:t>
            </a:r>
          </a:p>
        </p:txBody>
      </p:sp>
      <p:grpSp>
        <p:nvGrpSpPr>
          <p:cNvPr id="78" name="Group 33">
            <a:extLst>
              <a:ext uri="{FF2B5EF4-FFF2-40B4-BE49-F238E27FC236}">
                <a16:creationId xmlns:a16="http://schemas.microsoft.com/office/drawing/2014/main" id="{EF40742F-D073-FCBC-6E54-B7B1100D6D95}"/>
              </a:ext>
            </a:extLst>
          </p:cNvPr>
          <p:cNvGrpSpPr/>
          <p:nvPr/>
        </p:nvGrpSpPr>
        <p:grpSpPr>
          <a:xfrm>
            <a:off x="1364744" y="5077100"/>
            <a:ext cx="531443" cy="517102"/>
            <a:chOff x="0" y="0"/>
            <a:chExt cx="1234279" cy="1234279"/>
          </a:xfrm>
        </p:grpSpPr>
        <p:grpSp>
          <p:nvGrpSpPr>
            <p:cNvPr id="79" name="Group 34">
              <a:extLst>
                <a:ext uri="{FF2B5EF4-FFF2-40B4-BE49-F238E27FC236}">
                  <a16:creationId xmlns:a16="http://schemas.microsoft.com/office/drawing/2014/main" id="{22F72CC3-45D4-A35D-E99C-304CE4216335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F37DC8BD-5F35-D406-ACDB-94BAC8CF7C7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82" name="TextBox 36">
                <a:extLst>
                  <a:ext uri="{FF2B5EF4-FFF2-40B4-BE49-F238E27FC236}">
                    <a16:creationId xmlns:a16="http://schemas.microsoft.com/office/drawing/2014/main" id="{CB2FF185-760B-8540-82DE-1A549D0E5D43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17E08BF2-2F60-1B8C-540A-954B124BE03F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83" name="TextBox 50">
            <a:extLst>
              <a:ext uri="{FF2B5EF4-FFF2-40B4-BE49-F238E27FC236}">
                <a16:creationId xmlns:a16="http://schemas.microsoft.com/office/drawing/2014/main" id="{BD52EA5B-EE75-A2A7-3B9C-2808B61B8DBB}"/>
              </a:ext>
            </a:extLst>
          </p:cNvPr>
          <p:cNvSpPr txBox="1"/>
          <p:nvPr/>
        </p:nvSpPr>
        <p:spPr>
          <a:xfrm>
            <a:off x="2245895" y="5328890"/>
            <a:ext cx="8016681" cy="28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Hypothesis &amp; Observations</a:t>
            </a:r>
          </a:p>
        </p:txBody>
      </p:sp>
      <p:grpSp>
        <p:nvGrpSpPr>
          <p:cNvPr id="89" name="Group 33">
            <a:extLst>
              <a:ext uri="{FF2B5EF4-FFF2-40B4-BE49-F238E27FC236}">
                <a16:creationId xmlns:a16="http://schemas.microsoft.com/office/drawing/2014/main" id="{9B93E841-8783-08BD-A47F-F14B9C300713}"/>
              </a:ext>
            </a:extLst>
          </p:cNvPr>
          <p:cNvGrpSpPr/>
          <p:nvPr/>
        </p:nvGrpSpPr>
        <p:grpSpPr>
          <a:xfrm>
            <a:off x="1385070" y="5773409"/>
            <a:ext cx="531443" cy="517102"/>
            <a:chOff x="0" y="0"/>
            <a:chExt cx="1234279" cy="1234279"/>
          </a:xfrm>
        </p:grpSpPr>
        <p:grpSp>
          <p:nvGrpSpPr>
            <p:cNvPr id="90" name="Group 34">
              <a:extLst>
                <a:ext uri="{FF2B5EF4-FFF2-40B4-BE49-F238E27FC236}">
                  <a16:creationId xmlns:a16="http://schemas.microsoft.com/office/drawing/2014/main" id="{53402A3F-5927-89BB-665B-9CF68545DC9E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DBB0BB2F-FFC2-EB44-B507-B7915BAE3EB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2110928-EA53-2AC1-513F-735C899B88D6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62845736-C678-94D6-5A62-77022B00D4ED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94" name="TextBox 50">
            <a:extLst>
              <a:ext uri="{FF2B5EF4-FFF2-40B4-BE49-F238E27FC236}">
                <a16:creationId xmlns:a16="http://schemas.microsoft.com/office/drawing/2014/main" id="{BF7CE192-286E-A048-61EF-997F9366FD5E}"/>
              </a:ext>
            </a:extLst>
          </p:cNvPr>
          <p:cNvSpPr txBox="1"/>
          <p:nvPr/>
        </p:nvSpPr>
        <p:spPr>
          <a:xfrm>
            <a:off x="2245894" y="6008279"/>
            <a:ext cx="8016681" cy="28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Recommendations</a:t>
            </a:r>
          </a:p>
        </p:txBody>
      </p:sp>
      <p:grpSp>
        <p:nvGrpSpPr>
          <p:cNvPr id="95" name="Group 33">
            <a:extLst>
              <a:ext uri="{FF2B5EF4-FFF2-40B4-BE49-F238E27FC236}">
                <a16:creationId xmlns:a16="http://schemas.microsoft.com/office/drawing/2014/main" id="{F0F2F1EC-D94F-3C9E-7214-FDD0418E7EDA}"/>
              </a:ext>
            </a:extLst>
          </p:cNvPr>
          <p:cNvGrpSpPr/>
          <p:nvPr/>
        </p:nvGrpSpPr>
        <p:grpSpPr>
          <a:xfrm>
            <a:off x="1361928" y="6499496"/>
            <a:ext cx="531443" cy="517102"/>
            <a:chOff x="0" y="0"/>
            <a:chExt cx="1234279" cy="1234279"/>
          </a:xfrm>
        </p:grpSpPr>
        <p:grpSp>
          <p:nvGrpSpPr>
            <p:cNvPr id="96" name="Group 34">
              <a:extLst>
                <a:ext uri="{FF2B5EF4-FFF2-40B4-BE49-F238E27FC236}">
                  <a16:creationId xmlns:a16="http://schemas.microsoft.com/office/drawing/2014/main" id="{A705131B-186A-E621-9B32-FDBE2EB7CC74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5615FB58-0CCB-DF62-0F07-25B9A074A99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99" name="TextBox 36">
                <a:extLst>
                  <a:ext uri="{FF2B5EF4-FFF2-40B4-BE49-F238E27FC236}">
                    <a16:creationId xmlns:a16="http://schemas.microsoft.com/office/drawing/2014/main" id="{80A1B699-A643-D92D-3873-54F236AB69C1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847C04E3-F57E-8B74-D15C-7657D8ED3F11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100" name="TextBox 50">
            <a:extLst>
              <a:ext uri="{FF2B5EF4-FFF2-40B4-BE49-F238E27FC236}">
                <a16:creationId xmlns:a16="http://schemas.microsoft.com/office/drawing/2014/main" id="{80C49E10-CA6F-28CC-1842-2C98C125395D}"/>
              </a:ext>
            </a:extLst>
          </p:cNvPr>
          <p:cNvSpPr txBox="1"/>
          <p:nvPr/>
        </p:nvSpPr>
        <p:spPr>
          <a:xfrm>
            <a:off x="2232490" y="6748957"/>
            <a:ext cx="5907091" cy="28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Conclusion</a:t>
            </a:r>
          </a:p>
        </p:txBody>
      </p:sp>
      <p:grpSp>
        <p:nvGrpSpPr>
          <p:cNvPr id="101" name="Group 33">
            <a:extLst>
              <a:ext uri="{FF2B5EF4-FFF2-40B4-BE49-F238E27FC236}">
                <a16:creationId xmlns:a16="http://schemas.microsoft.com/office/drawing/2014/main" id="{284F9C3A-ACDA-24B1-EFC2-DD2D46909EA6}"/>
              </a:ext>
            </a:extLst>
          </p:cNvPr>
          <p:cNvGrpSpPr/>
          <p:nvPr/>
        </p:nvGrpSpPr>
        <p:grpSpPr>
          <a:xfrm>
            <a:off x="1357370" y="7171925"/>
            <a:ext cx="531443" cy="517102"/>
            <a:chOff x="0" y="0"/>
            <a:chExt cx="1234279" cy="1234279"/>
          </a:xfrm>
        </p:grpSpPr>
        <p:grpSp>
          <p:nvGrpSpPr>
            <p:cNvPr id="102" name="Group 34">
              <a:extLst>
                <a:ext uri="{FF2B5EF4-FFF2-40B4-BE49-F238E27FC236}">
                  <a16:creationId xmlns:a16="http://schemas.microsoft.com/office/drawing/2014/main" id="{DC169ADB-D6B1-2A04-FBDE-22C0A3AE9608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8F632E83-E188-E0D4-E42A-BD027E0D5F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105" name="TextBox 36">
                <a:extLst>
                  <a:ext uri="{FF2B5EF4-FFF2-40B4-BE49-F238E27FC236}">
                    <a16:creationId xmlns:a16="http://schemas.microsoft.com/office/drawing/2014/main" id="{81D09D3E-1D86-2C84-B542-F9D75F0433A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89B9E04C-8197-591D-E96D-A89390A1FFAF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106" name="TextBox 50">
            <a:extLst>
              <a:ext uri="{FF2B5EF4-FFF2-40B4-BE49-F238E27FC236}">
                <a16:creationId xmlns:a16="http://schemas.microsoft.com/office/drawing/2014/main" id="{20F70AAA-E083-02B2-0AAD-B216B142C6C2}"/>
              </a:ext>
            </a:extLst>
          </p:cNvPr>
          <p:cNvSpPr txBox="1"/>
          <p:nvPr/>
        </p:nvSpPr>
        <p:spPr>
          <a:xfrm>
            <a:off x="2233649" y="7401999"/>
            <a:ext cx="5907091" cy="28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2800" spc="-39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Q&amp;A / 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4732452" cy="218887"/>
            <a:chOff x="0" y="0"/>
            <a:chExt cx="211096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096" cy="57649"/>
            </a:xfrm>
            <a:custGeom>
              <a:avLst/>
              <a:gdLst/>
              <a:ahLst/>
              <a:cxnLst/>
              <a:rect l="l" t="t" r="r" b="b"/>
              <a:pathLst>
                <a:path w="211096" h="57649">
                  <a:moveTo>
                    <a:pt x="0" y="0"/>
                  </a:moveTo>
                  <a:lnTo>
                    <a:pt x="211096" y="0"/>
                  </a:lnTo>
                  <a:lnTo>
                    <a:pt x="21109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1109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6706825" y="1243175"/>
            <a:ext cx="10287015" cy="83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6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699" y="2972453"/>
            <a:ext cx="8766596" cy="1375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99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The music streaming industry has grown exponentially, with Spotify as a key player. This project analyzes Spotify dataset trends to uncover patterns in music popularity, song attributes, and user engagement.</a:t>
            </a:r>
          </a:p>
          <a:p>
            <a:pPr marL="800100" lvl="1" indent="-342900">
              <a:lnSpc>
                <a:spcPts val="2099"/>
              </a:lnSpc>
              <a:buFont typeface="Arial" panose="020B0604020202020204" pitchFamily="34" charset="0"/>
              <a:buChar char="•"/>
            </a:pPr>
            <a:endParaRPr lang="en-US" sz="2400" b="1" spc="-41" dirty="0">
              <a:solidFill>
                <a:srgbClr val="FFFFFF"/>
              </a:solidFill>
              <a:latin typeface="Agrandir Wide"/>
              <a:ea typeface="Agrandir Wide"/>
              <a:cs typeface="Agrandir Wide"/>
              <a:sym typeface="Agrandir Wide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59" name="Group 33">
            <a:extLst>
              <a:ext uri="{FF2B5EF4-FFF2-40B4-BE49-F238E27FC236}">
                <a16:creationId xmlns:a16="http://schemas.microsoft.com/office/drawing/2014/main" id="{95828966-BAE3-E428-9B03-B6F102212231}"/>
              </a:ext>
            </a:extLst>
          </p:cNvPr>
          <p:cNvGrpSpPr/>
          <p:nvPr/>
        </p:nvGrpSpPr>
        <p:grpSpPr>
          <a:xfrm>
            <a:off x="2629815" y="4349822"/>
            <a:ext cx="688655" cy="693069"/>
            <a:chOff x="0" y="0"/>
            <a:chExt cx="1234279" cy="1234279"/>
          </a:xfrm>
        </p:grpSpPr>
        <p:grpSp>
          <p:nvGrpSpPr>
            <p:cNvPr id="60" name="Group 34">
              <a:extLst>
                <a:ext uri="{FF2B5EF4-FFF2-40B4-BE49-F238E27FC236}">
                  <a16:creationId xmlns:a16="http://schemas.microsoft.com/office/drawing/2014/main" id="{53F10C56-5086-BC9A-22FB-9141039BCB23}"/>
                </a:ext>
              </a:extLst>
            </p:cNvPr>
            <p:cNvGrpSpPr/>
            <p:nvPr/>
          </p:nvGrpSpPr>
          <p:grpSpPr>
            <a:xfrm>
              <a:off x="0" y="0"/>
              <a:ext cx="1234279" cy="1234279"/>
              <a:chOff x="0" y="0"/>
              <a:chExt cx="812800" cy="812800"/>
            </a:xfrm>
          </p:grpSpPr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B88AFD12-444D-DE8C-6FE7-49A5CBD940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IN" sz="1200"/>
              </a:p>
            </p:txBody>
          </p:sp>
          <p:sp>
            <p:nvSpPr>
              <p:cNvPr id="63" name="TextBox 36">
                <a:extLst>
                  <a:ext uri="{FF2B5EF4-FFF2-40B4-BE49-F238E27FC236}">
                    <a16:creationId xmlns:a16="http://schemas.microsoft.com/office/drawing/2014/main" id="{EDD5F584-F72D-0F03-0A9F-CAFEF7438F2D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sz="1600"/>
              </a:p>
            </p:txBody>
          </p:sp>
        </p:grp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92F345ED-80FD-944E-2277-2061D32F08FA}"/>
                </a:ext>
              </a:extLst>
            </p:cNvPr>
            <p:cNvSpPr/>
            <p:nvPr/>
          </p:nvSpPr>
          <p:spPr>
            <a:xfrm>
              <a:off x="299660" y="242293"/>
              <a:ext cx="595443" cy="724003"/>
            </a:xfrm>
            <a:custGeom>
              <a:avLst/>
              <a:gdLst/>
              <a:ahLst/>
              <a:cxnLst/>
              <a:rect l="l" t="t" r="r" b="b"/>
              <a:pathLst>
                <a:path w="595443" h="724003">
                  <a:moveTo>
                    <a:pt x="0" y="0"/>
                  </a:moveTo>
                  <a:lnTo>
                    <a:pt x="595443" y="0"/>
                  </a:lnTo>
                  <a:lnTo>
                    <a:pt x="595443" y="724003"/>
                  </a:lnTo>
                  <a:lnTo>
                    <a:pt x="0" y="72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64" name="TextBox 50">
            <a:extLst>
              <a:ext uri="{FF2B5EF4-FFF2-40B4-BE49-F238E27FC236}">
                <a16:creationId xmlns:a16="http://schemas.microsoft.com/office/drawing/2014/main" id="{6E0B3415-04F4-0E45-31F8-E100CD7C8DDF}"/>
              </a:ext>
            </a:extLst>
          </p:cNvPr>
          <p:cNvSpPr txBox="1"/>
          <p:nvPr/>
        </p:nvSpPr>
        <p:spPr>
          <a:xfrm>
            <a:off x="3478264" y="4669553"/>
            <a:ext cx="7240661" cy="330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4000" b="1" dirty="0">
                <a:solidFill>
                  <a:srgbClr val="27F46A"/>
                </a:solidFill>
                <a:latin typeface="Agrandir Wide Bold"/>
                <a:sym typeface="Agrandir Wide"/>
              </a:rPr>
              <a:t>Objectives</a:t>
            </a:r>
            <a:endParaRPr lang="en-US" sz="4400" b="1" dirty="0">
              <a:solidFill>
                <a:srgbClr val="27F46A"/>
              </a:solidFill>
              <a:latin typeface="Agrandir Wide Bold"/>
              <a:sym typeface="Agrandir Wide"/>
            </a:endParaRPr>
          </a:p>
        </p:txBody>
      </p:sp>
      <p:sp>
        <p:nvSpPr>
          <p:cNvPr id="65" name="Rectangle 7">
            <a:extLst>
              <a:ext uri="{FF2B5EF4-FFF2-40B4-BE49-F238E27FC236}">
                <a16:creationId xmlns:a16="http://schemas.microsoft.com/office/drawing/2014/main" id="{86F59E30-1357-68C8-D50D-DE3E64A8B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5259856"/>
            <a:ext cx="9383262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</a:rPr>
              <a:t>Identify factors influencing song popularity.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</a:rPr>
              <a:t>Explore trends in song attributes (tempo, danceability, energy, etc.).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</a:rPr>
              <a:t>Analyze the impact of genres, artists, and track duration on listener preferences.</a:t>
            </a:r>
          </a:p>
        </p:txBody>
      </p:sp>
      <p:pic>
        <p:nvPicPr>
          <p:cNvPr id="66" name="Picture 33"/>
          <p:cNvPicPr>
            <a:picLocks noChangeAspect="1"/>
          </p:cNvPicPr>
          <p:nvPr/>
        </p:nvPicPr>
        <p:blipFill>
          <a:blip r:embed="rId11"/>
          <a:srcRect t="14310" b="14310"/>
          <a:stretch>
            <a:fillRect/>
          </a:stretch>
        </p:blipFill>
        <p:spPr>
          <a:xfrm>
            <a:off x="9955089" y="3085904"/>
            <a:ext cx="7956975" cy="3784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3" y="9345931"/>
            <a:ext cx="7076427" cy="218887"/>
            <a:chOff x="0" y="0"/>
            <a:chExt cx="418660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195318" y="1375545"/>
            <a:ext cx="8926697" cy="7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Understanding the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29800" y="1371032"/>
            <a:ext cx="5604233" cy="79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Dataset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1772" y="2277402"/>
            <a:ext cx="8131295" cy="274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-41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 dataset consists of multiple Spotify track attributes: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2" name="TextBox 34">
            <a:extLst>
              <a:ext uri="{FF2B5EF4-FFF2-40B4-BE49-F238E27FC236}">
                <a16:creationId xmlns:a16="http://schemas.microsoft.com/office/drawing/2014/main" id="{ABE83980-2B35-A13E-26E7-33D4E00C5AC9}"/>
              </a:ext>
            </a:extLst>
          </p:cNvPr>
          <p:cNvSpPr txBox="1"/>
          <p:nvPr/>
        </p:nvSpPr>
        <p:spPr>
          <a:xfrm>
            <a:off x="1396901" y="3211523"/>
            <a:ext cx="7437301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1" spc="-4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Track Name – Song title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Artist – Performing artist(s)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Album Name – Album where the song is featured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Popularity Score – Spotify-assigned score (0-100)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Danceability – How suitable a track is for dancing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Agrandir Wide"/>
              </a:rPr>
              <a:t>Energy – Intensity and activity of the track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Loudness – Volume level in decibels</a:t>
            </a: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C90087E-6D9F-5D5F-738B-D3D80D257238}"/>
              </a:ext>
            </a:extLst>
          </p:cNvPr>
          <p:cNvSpPr txBox="1"/>
          <p:nvPr/>
        </p:nvSpPr>
        <p:spPr>
          <a:xfrm>
            <a:off x="9427547" y="3220126"/>
            <a:ext cx="7723089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8.  </a:t>
            </a:r>
            <a:r>
              <a:rPr lang="en-US" sz="2400" b="1" spc="-4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Speechiness</a:t>
            </a: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 – Presence of spoken words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9.  </a:t>
            </a:r>
            <a:r>
              <a:rPr lang="en-US" sz="2400" b="1" spc="-4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Acousticness</a:t>
            </a: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 – Acoustic composition of the track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10. </a:t>
            </a:r>
            <a:r>
              <a:rPr lang="en-US" sz="2400" b="1" spc="-4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Instrumentalness</a:t>
            </a: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 – Presence of instrumental parts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11. Liveness – Probability that the track is a live recording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12. Valence – Emotional positivity of a song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13. Tempo – Speed of the track (BPM)</a:t>
            </a:r>
          </a:p>
          <a:p>
            <a:pPr algn="l">
              <a:lnSpc>
                <a:spcPct val="150000"/>
              </a:lnSpc>
            </a:pPr>
            <a:r>
              <a:rPr lang="en-US" sz="2400" b="1" spc="-4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randir Wide"/>
              </a:rPr>
              <a:t>14. Genre – Music category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2E28A-1612-C5FE-7A58-994A514C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76D7DB-087F-409A-65A3-8AE9F077096C}"/>
              </a:ext>
            </a:extLst>
          </p:cNvPr>
          <p:cNvGrpSpPr/>
          <p:nvPr/>
        </p:nvGrpSpPr>
        <p:grpSpPr>
          <a:xfrm>
            <a:off x="-222795" y="-247188"/>
            <a:ext cx="18834842" cy="10951123"/>
            <a:chOff x="0" y="0"/>
            <a:chExt cx="25113123" cy="1460149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AE927760-47AD-2436-3CE7-413346187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t="6392" b="6392"/>
            <a:stretch>
              <a:fillRect/>
            </a:stretch>
          </p:blipFill>
          <p:spPr>
            <a:xfrm>
              <a:off x="0" y="0"/>
              <a:ext cx="25113123" cy="14601497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F4C7EB4-6B8C-E6AC-0FC1-C913C5531AF0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3396A4F-A84F-7107-2076-489BFA4E83E7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3EFC83-E4D3-B4F6-2463-64B904845A27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3F04C89-CB5D-AEDA-FFF6-4A8BA3581749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3FBFBB8F-0067-D753-B706-DE8E59AB9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B10B112-863E-6B09-C984-AED63BC73603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AD1FDE6-8AA9-D4AE-ED7C-3D6233AAD26C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AD55DDF-5EE9-FEF1-6E55-0B0D1046893B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D8BB23C-EA85-3161-CA8D-304D66486696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0E2F047-0897-5474-41C8-EF7732268BE4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73ACD3E2-81D3-6A79-C098-89498E050259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EA92C182-B07D-327F-793F-269159DF0E66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2F74D7C-3E38-970D-5943-90E80267F809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E9EC0B5-43C5-8CE6-5E82-D2E4A9ACAEBC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647883DC-A3F9-5680-8368-514E219042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07B8CDE-23F0-C5C2-3563-697307213F78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5330350E-47C4-A501-CABF-E9CF3C77E23C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D88B315-BA0D-F323-5001-A4EDBC1AFF61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E0FDF3FC-0651-D2B0-92FB-811D2DD32AB7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CC1D77EA-EB9F-F4DB-F0FC-4DC950BF1A96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82A040D7-1387-CB8B-A997-8049AC9E3E1E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EEF2A620-3817-F0BA-7E2E-A7484221152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50D03EFA-EEAD-4C13-5B55-F5545E0575FF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D6C8DE3F-78F6-73B7-479A-327C1907672B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A7CC7E5-7938-C045-F71B-E513976B72C9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C7DE34E-986C-0D2F-89FD-35FF5F14AF25}"/>
              </a:ext>
            </a:extLst>
          </p:cNvPr>
          <p:cNvGrpSpPr/>
          <p:nvPr/>
        </p:nvGrpSpPr>
        <p:grpSpPr>
          <a:xfrm>
            <a:off x="1381774" y="9345931"/>
            <a:ext cx="9337152" cy="218888"/>
            <a:chOff x="0" y="0"/>
            <a:chExt cx="2701374" cy="57649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9D860AF-4B59-5807-28FD-C81E38447517}"/>
                </a:ext>
              </a:extLst>
            </p:cNvPr>
            <p:cNvSpPr/>
            <p:nvPr/>
          </p:nvSpPr>
          <p:spPr>
            <a:xfrm>
              <a:off x="0" y="0"/>
              <a:ext cx="2701374" cy="57649"/>
            </a:xfrm>
            <a:custGeom>
              <a:avLst/>
              <a:gdLst/>
              <a:ahLst/>
              <a:cxnLst/>
              <a:rect l="l" t="t" r="r" b="b"/>
              <a:pathLst>
                <a:path w="2701374" h="57649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74D56C7-77B6-280C-8195-DC5C2B071205}"/>
                </a:ext>
              </a:extLst>
            </p:cNvPr>
            <p:cNvSpPr txBox="1"/>
            <p:nvPr/>
          </p:nvSpPr>
          <p:spPr>
            <a:xfrm>
              <a:off x="0" y="-28575"/>
              <a:ext cx="270137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D56F1BD0-9551-F107-1D96-5E92CCA0E25F}"/>
              </a:ext>
            </a:extLst>
          </p:cNvPr>
          <p:cNvSpPr txBox="1"/>
          <p:nvPr/>
        </p:nvSpPr>
        <p:spPr>
          <a:xfrm>
            <a:off x="4693791" y="3543398"/>
            <a:ext cx="9001670" cy="109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4"/>
              </a:lnSpc>
            </a:pPr>
            <a:r>
              <a:rPr lang="en-US" sz="8384" b="1" i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AB22B8B-DAF1-8063-8728-8F3B44E2E9FD}"/>
              </a:ext>
            </a:extLst>
          </p:cNvPr>
          <p:cNvSpPr txBox="1"/>
          <p:nvPr/>
        </p:nvSpPr>
        <p:spPr>
          <a:xfrm>
            <a:off x="3413903" y="4713605"/>
            <a:ext cx="114566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400" spc="-45" dirty="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Let’s look at the hypothesis, we’ve created and will prove it </a:t>
            </a: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A500D33F-FEBC-44AC-B306-E917055E233E}"/>
              </a:ext>
            </a:extLst>
          </p:cNvPr>
          <p:cNvGrpSpPr/>
          <p:nvPr/>
        </p:nvGrpSpPr>
        <p:grpSpPr>
          <a:xfrm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EF24B871-8F22-5C8D-C0F3-543AA54248C2}"/>
                </a:ext>
              </a:extLst>
            </p:cNvPr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5C5897E6-5657-13F4-8817-C534D5E5DA3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>
                <a:extLst>
                  <a:ext uri="{FF2B5EF4-FFF2-40B4-BE49-F238E27FC236}">
                    <a16:creationId xmlns:a16="http://schemas.microsoft.com/office/drawing/2014/main" id="{EE9D19D2-7283-ED75-760D-076B9D8A3BA7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B5E6DE0E-4FC4-95A2-2207-ACF159DA678F}"/>
                </a:ext>
              </a:extLst>
            </p:cNvPr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40E0F7B5-4419-3EB2-C993-5C8EFCCE6C67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04DB2338-652F-7950-864F-066EBE2CFE2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>
              <a:extLst>
                <a:ext uri="{FF2B5EF4-FFF2-40B4-BE49-F238E27FC236}">
                  <a16:creationId xmlns:a16="http://schemas.microsoft.com/office/drawing/2014/main" id="{2B394B60-7F6A-DEA4-BDD2-C3496E893E4D}"/>
                </a:ext>
              </a:extLst>
            </p:cNvPr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D7D63A11-1070-A917-B752-E00495C4787C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46">
                <a:extLst>
                  <a:ext uri="{FF2B5EF4-FFF2-40B4-BE49-F238E27FC236}">
                    <a16:creationId xmlns:a16="http://schemas.microsoft.com/office/drawing/2014/main" id="{87057BCD-4B91-993F-2AB5-D53F2DB3B6D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7" name="Group 47">
              <a:extLst>
                <a:ext uri="{FF2B5EF4-FFF2-40B4-BE49-F238E27FC236}">
                  <a16:creationId xmlns:a16="http://schemas.microsoft.com/office/drawing/2014/main" id="{84B818BE-9031-9373-6DAA-4849581BAF2F}"/>
                </a:ext>
              </a:extLst>
            </p:cNvPr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29DAD11-CD0E-470E-B920-5B61B0BD918A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>
                <a:extLst>
                  <a:ext uri="{FF2B5EF4-FFF2-40B4-BE49-F238E27FC236}">
                    <a16:creationId xmlns:a16="http://schemas.microsoft.com/office/drawing/2014/main" id="{1262EB6B-3D58-FA1E-9EA8-A121ABAABEF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90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/>
          <p:cNvGrpSpPr/>
          <p:nvPr/>
        </p:nvGrpSpPr>
        <p:grpSpPr>
          <a:xfrm>
            <a:off x="1381772" y="9345932"/>
            <a:ext cx="11724628" cy="216456"/>
            <a:chOff x="0" y="0"/>
            <a:chExt cx="3480990" cy="576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 sz="1400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 sz="1400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56631" y="1742630"/>
            <a:ext cx="11257223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songs tend to be more popular.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Agrandir Wide Bold"/>
              <a:cs typeface="Times New Roman" panose="02020603050405020304" pitchFamily="18" charset="0"/>
              <a:sym typeface="Agrandir Wide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56631" y="1135230"/>
            <a:ext cx="5734262" cy="78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 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1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24363" y="3616492"/>
            <a:ext cx="8338259" cy="358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"/>
              </a:rPr>
              <a:t>Observation</a:t>
            </a:r>
          </a:p>
          <a:p>
            <a:pPr algn="l"/>
            <a:endParaRPr lang="en-US" sz="3600" b="1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Energy &amp; popularity show a moderate positive correlation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Songs with high energy (above 80) generally score higher in popularity</a:t>
            </a:r>
          </a:p>
        </p:txBody>
      </p:sp>
      <p:pic>
        <p:nvPicPr>
          <p:cNvPr id="49" name="Picture 48" descr="A graph showing the growth of energy&#10;&#10;AI-generated content may be incorrect.">
            <a:extLst>
              <a:ext uri="{FF2B5EF4-FFF2-40B4-BE49-F238E27FC236}">
                <a16:creationId xmlns:a16="http://schemas.microsoft.com/office/drawing/2014/main" id="{BCCFC9A3-55F6-61B8-AD40-613E0DB4AE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1" y="2675515"/>
            <a:ext cx="7577137" cy="48912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2486B-F8F4-EC5F-9427-A8804D12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0FE3CE-418D-995B-BC11-3459263565AC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BC4726B-CE41-58E1-C78C-12A6B1160228}"/>
              </a:ext>
            </a:extLst>
          </p:cNvPr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46C6519-2D73-C0E5-23BD-2E75DD9FFA75}"/>
                </a:ext>
              </a:extLst>
            </p:cNvPr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C04FCD8-E983-713E-B29F-188237EFDE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FC1BBC8-EEEE-4A5D-5213-C22EC1DE614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7D9F611-2E66-0E5B-627C-5E1B5E1DA241}"/>
                </a:ext>
              </a:extLst>
            </p:cNvPr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DC629D4-F7C5-FA97-9F08-941BABFEBB2D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4B55318-AAA4-4D21-ACEE-A1AD20B2FE7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4AF667F2-0D7C-E81E-0520-5A5345706E36}"/>
                </a:ext>
              </a:extLst>
            </p:cNvPr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C1F26AC-1219-4298-BBE6-710B378BA78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D893FA8D-D61E-2C1A-A574-8DB97EA3D91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F55A3298-86F9-566C-2BB5-CBF1D7F5FBD0}"/>
                </a:ext>
              </a:extLst>
            </p:cNvPr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EBD892B5-B231-287F-4671-0D0BF04BB22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0B05D0CC-37E8-4F71-3680-8498899E0FF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44CCE46-2777-381B-1E9C-A98C94931C3C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026F390-564B-44D3-18BC-98C78867717C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FF6B6D3-6ABE-705E-8AE1-E228831AD9C1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9590E6F-F957-C6E9-65F1-B9B245FC9755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6DDCB9D7-1C65-BEEA-0557-D199A346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F4AD0EA-FB08-871A-6099-40FBA157323D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3120EB6-4D5B-32FA-BE64-7C883C73C438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542FDF1E-4B87-4B74-EE00-8279FF2B7CAC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7A2962F-F63C-E4E4-AF80-DC3CDFCDDF7E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85B2B5E9-7509-D09E-D685-A270EE05AA49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C978CD3A-9997-3604-A8CB-02AE3FC9473A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A8674FB0-5A7A-18F7-2B34-6EA87693265C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8EB5CCC3-F436-C1EE-938C-5F2AC4FBA874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82E0F70C-013B-5BF8-76A9-565D93A861B4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9AF88BCD-C3A8-64A0-CAB8-ACEFC01E40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195FEF56-2228-B954-F212-828790D9D474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5E70AAB0-22E9-50E7-579C-629CCEDB052A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70468516-14C5-7892-9BAC-5AB43E9097BA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99FFCFF7-F195-C52C-0864-78E5E6383750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5C809FD9-CC3E-77E0-E5DB-B84487A2B024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8C301F5A-BD5F-F734-5C5B-3A4A13E8762C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5910439-4444-1D13-0FF9-A79101998D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25F0E58E-DA1E-5A71-8825-2249B8249C33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A81BDDB-66DC-B690-1BCD-4495AFFB2B3D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5083C07C-0879-8E5A-F3AC-A8A54863FF82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2C4C595-73AA-2EB0-DEE8-957ABA296299}"/>
              </a:ext>
            </a:extLst>
          </p:cNvPr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0E9EFE91-415E-4D45-83E5-E72C01647462}"/>
                </a:ext>
              </a:extLst>
            </p:cNvPr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ECC5A350-597F-5CE8-51C7-4428CFE267DD}"/>
                </a:ext>
              </a:extLst>
            </p:cNvPr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9DB128BC-0890-A566-C04B-21E5A619F81F}"/>
              </a:ext>
            </a:extLst>
          </p:cNvPr>
          <p:cNvSpPr txBox="1"/>
          <p:nvPr/>
        </p:nvSpPr>
        <p:spPr>
          <a:xfrm>
            <a:off x="1056631" y="1742630"/>
            <a:ext cx="11257223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Shorter songs (under 3 minutes) are more popular.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Agrandir Wide Bold"/>
              <a:cs typeface="Times New Roman" panose="02020603050405020304" pitchFamily="18" charset="0"/>
              <a:sym typeface="Agrandir Wide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126A48D3-4D0B-6BCC-DDD1-B3ACBE7C3531}"/>
              </a:ext>
            </a:extLst>
          </p:cNvPr>
          <p:cNvSpPr txBox="1"/>
          <p:nvPr/>
        </p:nvSpPr>
        <p:spPr>
          <a:xfrm>
            <a:off x="1056631" y="1135230"/>
            <a:ext cx="5734262" cy="78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 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2 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840CB14E-2D6B-C4DA-6AC7-0A9B9E112905}"/>
              </a:ext>
            </a:extLst>
          </p:cNvPr>
          <p:cNvSpPr txBox="1"/>
          <p:nvPr/>
        </p:nvSpPr>
        <p:spPr>
          <a:xfrm>
            <a:off x="9524363" y="3616492"/>
            <a:ext cx="8338259" cy="358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"/>
              </a:rPr>
              <a:t>Observation</a:t>
            </a:r>
          </a:p>
          <a:p>
            <a:pPr algn="l"/>
            <a:endParaRPr lang="en-US" sz="3600" b="1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Trending songs tend to have shorter durations (~3 minutes or less).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Long tracks (&gt;5 min) show lower popularity scores on average.</a:t>
            </a:r>
          </a:p>
        </p:txBody>
      </p:sp>
      <p:pic>
        <p:nvPicPr>
          <p:cNvPr id="49" name="Picture 48" descr="A green line graph with white text&#10;&#10;AI-generated content may be incorrect.">
            <a:extLst>
              <a:ext uri="{FF2B5EF4-FFF2-40B4-BE49-F238E27FC236}">
                <a16:creationId xmlns:a16="http://schemas.microsoft.com/office/drawing/2014/main" id="{F7DAB185-201D-7BB9-6D1C-A5785BC82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6" y="2896461"/>
            <a:ext cx="7187796" cy="46779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E0BB5-3D74-25E6-95DC-E848F59F4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458589-0E31-5A86-BEC3-C5C78EE2CA4D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36CBFD-B89A-A428-6DBA-878884E156E0}"/>
              </a:ext>
            </a:extLst>
          </p:cNvPr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7D5BB43-C790-B057-3E8F-D3EB5A3F3958}"/>
                </a:ext>
              </a:extLst>
            </p:cNvPr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5B2B1E5-D1F0-62F5-BEBB-89F067F9D6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5539DE4-ACE6-B978-C0B8-97E3746C5FD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7F9E517-EE19-A7DA-CD4B-803A3EBA01D7}"/>
                </a:ext>
              </a:extLst>
            </p:cNvPr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2066C8E-05AD-9FB5-DA5F-A3E6BF815C56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9DFAF3E-38F3-06EE-5660-368FCD7DE6E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A41C7424-65E8-7251-CF5E-505CA9B85870}"/>
                </a:ext>
              </a:extLst>
            </p:cNvPr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DFD15AB-58BD-5CA2-434E-726EF55F0217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CC1949DF-5B91-C865-F247-BA04C7A63B9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66A0060-6BE7-5C75-D3CF-79E31E2A1453}"/>
                </a:ext>
              </a:extLst>
            </p:cNvPr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43B5466-A09F-1FC6-5CBB-B363CA189B51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A5CA0B25-C93B-01BC-0B70-09C5C82920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6DBD122-B74D-A527-0497-D72BA272F35B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782FA1D-D106-885E-FE64-44146E10B3B8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EB63464-86B3-F5CC-5363-CBF53034EE87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1F5FD80-20D0-0A2C-F136-4ED0CCE1D412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2354EC49-CC87-4C45-3373-B846BD5B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53829A4-F8C0-6864-FF12-A78FA614DB85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A684F28-EE5E-74E8-F741-03FEFE74DFEF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42FABE1-C2BE-073E-F52E-30123FA69942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4057588-A1FC-4862-3A80-0A08FE6203CF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02E1430D-18D9-D972-D053-2CDEF694ACE8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E157132F-36F5-AECD-DA1A-491F959A7B07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853F3DF4-FD6F-947C-581C-BEBE8461280D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ED51E154-7F14-EB83-D0CA-351B04A9B60B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FE2A5970-540A-6FF2-1F17-D53BEE990407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>
                <a:extLst>
                  <a:ext uri="{FF2B5EF4-FFF2-40B4-BE49-F238E27FC236}">
                    <a16:creationId xmlns:a16="http://schemas.microsoft.com/office/drawing/2014/main" id="{170A3123-B054-276D-B32E-0E2C86B1EE2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0E61A4E-0E36-DB6C-C1B4-52F39A80BD05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A1867E04-BEC5-2A85-D111-CA1269EB2F04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E47B8493-881E-F84C-DB88-A03101E5BE8C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FF763C9A-C786-7EFB-46EC-F91476D9BFD9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D747BCE3-8855-0A02-0D13-CFB4F4713A4C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7B43463A-C486-4233-182D-D7B858AEB51B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9EAF725D-603E-86EA-2155-D3D9E74023E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02E5557A-306D-AA9B-EF48-7D62A9D3A78B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90995E81-194B-F58E-B71B-9309BB5E167B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9B544384-3BF5-D015-5C70-6B3745D8AB7E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B11168DC-568C-9469-B7F2-1B4BF3C369F6}"/>
              </a:ext>
            </a:extLst>
          </p:cNvPr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7008722D-220A-31ED-14CB-6E123670EC17}"/>
                </a:ext>
              </a:extLst>
            </p:cNvPr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0DD4E433-B539-2AA9-2C37-55FEE0FE9F0F}"/>
                </a:ext>
              </a:extLst>
            </p:cNvPr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78753253-8E89-64F3-55F1-23E43D4DD28C}"/>
              </a:ext>
            </a:extLst>
          </p:cNvPr>
          <p:cNvSpPr txBox="1"/>
          <p:nvPr/>
        </p:nvSpPr>
        <p:spPr>
          <a:xfrm>
            <a:off x="1056631" y="1742630"/>
            <a:ext cx="11257223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Danceability is a key factor in song popularity.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Agrandir Wide Bold"/>
              <a:cs typeface="Times New Roman" panose="02020603050405020304" pitchFamily="18" charset="0"/>
              <a:sym typeface="Agrandir Wide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877C8F6-341B-3791-C7F6-F92EC1877A84}"/>
              </a:ext>
            </a:extLst>
          </p:cNvPr>
          <p:cNvSpPr txBox="1"/>
          <p:nvPr/>
        </p:nvSpPr>
        <p:spPr>
          <a:xfrm>
            <a:off x="1056631" y="1135230"/>
            <a:ext cx="5734262" cy="78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Hypothesis 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  <a:r>
              <a:rPr lang="en-US" sz="8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 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13A816CC-5026-50E3-9963-846A085C9A53}"/>
              </a:ext>
            </a:extLst>
          </p:cNvPr>
          <p:cNvSpPr txBox="1"/>
          <p:nvPr/>
        </p:nvSpPr>
        <p:spPr>
          <a:xfrm>
            <a:off x="9524363" y="3616492"/>
            <a:ext cx="8338259" cy="358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"/>
              </a:rPr>
              <a:t>Observation</a:t>
            </a:r>
          </a:p>
          <a:p>
            <a:pPr algn="l"/>
            <a:endParaRPr lang="en-US" sz="3600" b="1" spc="-41" dirty="0">
              <a:solidFill>
                <a:srgbClr val="FFFFFF"/>
              </a:solidFill>
              <a:latin typeface="Times New Roman" panose="02020603050405020304" pitchFamily="18" charset="0"/>
              <a:ea typeface="Agrandir Wide"/>
              <a:cs typeface="Times New Roman" panose="02020603050405020304" pitchFamily="18" charset="0"/>
              <a:sym typeface="Agrandir Wid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Danceable tracks (score &gt; 0.7) have higher listener engagement.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spc="-41" dirty="0">
                <a:solidFill>
                  <a:srgbClr val="FFFFFF"/>
                </a:solidFill>
                <a:latin typeface="Times New Roman" panose="02020603050405020304" pitchFamily="18" charset="0"/>
                <a:ea typeface="Agrandir Wide"/>
                <a:cs typeface="Times New Roman" panose="02020603050405020304" pitchFamily="18" charset="0"/>
                <a:sym typeface="Agrandir Wide"/>
              </a:rPr>
              <a:t>Genres like pop &amp; electronic show higher danceability and popularity.</a:t>
            </a:r>
          </a:p>
        </p:txBody>
      </p:sp>
      <p:pic>
        <p:nvPicPr>
          <p:cNvPr id="49" name="Picture 48" descr="A graph showing a line going up">
            <a:extLst>
              <a:ext uri="{FF2B5EF4-FFF2-40B4-BE49-F238E27FC236}">
                <a16:creationId xmlns:a16="http://schemas.microsoft.com/office/drawing/2014/main" id="{A615C89F-8C36-0FAF-9C9F-32B1F97AD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0" y="2716003"/>
            <a:ext cx="7493109" cy="47825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252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610</Words>
  <Application>Microsoft Office PowerPoint</Application>
  <PresentationFormat>Custom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Agrandir Wide Bold</vt:lpstr>
      <vt:lpstr>Calibri</vt:lpstr>
      <vt:lpstr>Times New Roman</vt:lpstr>
      <vt:lpstr>Arial</vt:lpstr>
      <vt:lpstr>Agrandir Wide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Bold Pop Music Concert Presentation</dc:title>
  <cp:lastModifiedBy>Deepak Gupta</cp:lastModifiedBy>
  <cp:revision>28</cp:revision>
  <dcterms:created xsi:type="dcterms:W3CDTF">2006-08-16T00:00:00Z</dcterms:created>
  <dcterms:modified xsi:type="dcterms:W3CDTF">2025-03-10T08:31:19Z</dcterms:modified>
  <dc:identifier>DAGg83GBc6Y</dc:identifier>
</cp:coreProperties>
</file>